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Roboto"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Shape 59"/>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434343"/>
                </a:solidFill>
              </a:rPr>
              <a:t>Alpha Alloy</a:t>
            </a:r>
            <a:endParaRPr>
              <a:solidFill>
                <a:srgbClr val="434343"/>
              </a:solidFill>
            </a:endParaRPr>
          </a:p>
        </p:txBody>
      </p:sp>
      <p:sp>
        <p:nvSpPr>
          <p:cNvPr id="68" name="Shape 68"/>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666666"/>
                </a:solidFill>
              </a:rPr>
              <a:t>Code Gladiators Blockchain Challenge</a:t>
            </a:r>
            <a:endParaRPr>
              <a:solidFill>
                <a:srgbClr val="666666"/>
              </a:solidFill>
            </a:endParaRPr>
          </a:p>
        </p:txBody>
      </p:sp>
      <p:pic>
        <p:nvPicPr>
          <p:cNvPr id="69" name="Shape 69"/>
          <p:cNvPicPr preferRelativeResize="0"/>
          <p:nvPr/>
        </p:nvPicPr>
        <p:blipFill rotWithShape="1">
          <a:blip r:embed="rId3">
            <a:alphaModFix/>
          </a:blip>
          <a:srcRect l="26791" t="24542" r="26007" b="18062"/>
          <a:stretch/>
        </p:blipFill>
        <p:spPr>
          <a:xfrm>
            <a:off x="7084000" y="341150"/>
            <a:ext cx="1640125" cy="1994425"/>
          </a:xfrm>
          <a:prstGeom prst="rect">
            <a:avLst/>
          </a:prstGeom>
          <a:noFill/>
          <a:ln>
            <a:noFill/>
          </a:ln>
        </p:spPr>
      </p:pic>
      <p:sp>
        <p:nvSpPr>
          <p:cNvPr id="70" name="Shape 70"/>
          <p:cNvSpPr txBox="1"/>
          <p:nvPr/>
        </p:nvSpPr>
        <p:spPr>
          <a:xfrm>
            <a:off x="489250" y="3550275"/>
            <a:ext cx="4177500" cy="1179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t>Hari Santhosh V</a:t>
            </a:r>
            <a:endParaRPr sz="2400"/>
          </a:p>
          <a:p>
            <a:pPr marL="0" lvl="0" indent="0">
              <a:spcBef>
                <a:spcPts val="0"/>
              </a:spcBef>
              <a:spcAft>
                <a:spcPts val="0"/>
              </a:spcAft>
              <a:buNone/>
            </a:pPr>
            <a:r>
              <a:rPr lang="en" sz="2400"/>
              <a:t>Shankaranarayanan K R</a:t>
            </a:r>
            <a:endParaRPr sz="24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b="1"/>
              <a:t>Architecture Explained</a:t>
            </a:r>
            <a:endParaRPr sz="3200" b="1"/>
          </a:p>
        </p:txBody>
      </p:sp>
      <p:sp>
        <p:nvSpPr>
          <p:cNvPr id="126" name="Shape 126"/>
          <p:cNvSpPr txBox="1"/>
          <p:nvPr/>
        </p:nvSpPr>
        <p:spPr>
          <a:xfrm>
            <a:off x="98250" y="627400"/>
            <a:ext cx="8826600" cy="40389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a:solidFill>
                  <a:schemeClr val="lt2"/>
                </a:solidFill>
                <a:latin typeface="Roboto"/>
                <a:ea typeface="Roboto"/>
                <a:cs typeface="Roboto"/>
                <a:sym typeface="Roboto"/>
              </a:rPr>
              <a:t>The architecture is designed with heavy emphasis on keeping the application completely </a:t>
            </a:r>
            <a:r>
              <a:rPr lang="en" sz="1800" b="1">
                <a:solidFill>
                  <a:schemeClr val="lt2"/>
                </a:solidFill>
                <a:latin typeface="Roboto"/>
                <a:ea typeface="Roboto"/>
                <a:cs typeface="Roboto"/>
                <a:sym typeface="Roboto"/>
              </a:rPr>
              <a:t>decentralized </a:t>
            </a:r>
            <a:endParaRPr sz="1800" b="1">
              <a:solidFill>
                <a:schemeClr val="lt2"/>
              </a:solidFill>
              <a:latin typeface="Roboto"/>
              <a:ea typeface="Roboto"/>
              <a:cs typeface="Roboto"/>
              <a:sym typeface="Roboto"/>
            </a:endParaRPr>
          </a:p>
          <a:p>
            <a:pPr marL="457200" lvl="0" indent="-342900" rtl="0">
              <a:lnSpc>
                <a:spcPct val="115000"/>
              </a:lnSpc>
              <a:spcBef>
                <a:spcPts val="160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The client side application can be of any form (Web App/ Android /iOS App / Mobile Phone), thereby making the solution universal and </a:t>
            </a:r>
            <a:r>
              <a:rPr lang="en" sz="1800" b="1">
                <a:solidFill>
                  <a:schemeClr val="lt2"/>
                </a:solidFill>
                <a:latin typeface="Roboto"/>
                <a:ea typeface="Roboto"/>
                <a:cs typeface="Roboto"/>
                <a:sym typeface="Roboto"/>
              </a:rPr>
              <a:t>cross-platform</a:t>
            </a:r>
            <a:endParaRPr sz="1800" b="1">
              <a:solidFill>
                <a:schemeClr val="lt2"/>
              </a:solidFill>
              <a:latin typeface="Roboto"/>
              <a:ea typeface="Roboto"/>
              <a:cs typeface="Roboto"/>
              <a:sym typeface="Roboto"/>
            </a:endParaRPr>
          </a:p>
          <a:p>
            <a:pPr marL="457200" lvl="0" indent="-342900" rtl="0">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The digital contract and the history of transactions are stored in </a:t>
            </a:r>
            <a:r>
              <a:rPr lang="en" sz="1800" b="1">
                <a:solidFill>
                  <a:schemeClr val="lt2"/>
                </a:solidFill>
                <a:latin typeface="Roboto"/>
                <a:ea typeface="Roboto"/>
                <a:cs typeface="Roboto"/>
                <a:sym typeface="Roboto"/>
              </a:rPr>
              <a:t>Ethereum </a:t>
            </a:r>
            <a:r>
              <a:rPr lang="en" sz="1800">
                <a:solidFill>
                  <a:schemeClr val="lt2"/>
                </a:solidFill>
                <a:latin typeface="Roboto"/>
                <a:ea typeface="Roboto"/>
                <a:cs typeface="Roboto"/>
                <a:sym typeface="Roboto"/>
              </a:rPr>
              <a:t>Blockchain, with smart contract written in </a:t>
            </a:r>
            <a:r>
              <a:rPr lang="en" sz="1800" b="1">
                <a:solidFill>
                  <a:schemeClr val="lt2"/>
                </a:solidFill>
                <a:latin typeface="Roboto"/>
                <a:ea typeface="Roboto"/>
                <a:cs typeface="Roboto"/>
                <a:sym typeface="Roboto"/>
              </a:rPr>
              <a:t>Solidity</a:t>
            </a:r>
            <a:endParaRPr sz="1800" b="1">
              <a:solidFill>
                <a:schemeClr val="lt2"/>
              </a:solidFill>
              <a:latin typeface="Roboto"/>
              <a:ea typeface="Roboto"/>
              <a:cs typeface="Roboto"/>
              <a:sym typeface="Roboto"/>
            </a:endParaRPr>
          </a:p>
          <a:p>
            <a:pPr marL="457200" lvl="0" indent="-342900" rtl="0">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Tokens can be converted to fiat currency by redirecting to a secure </a:t>
            </a:r>
            <a:r>
              <a:rPr lang="en" sz="1800" b="1">
                <a:solidFill>
                  <a:schemeClr val="lt2"/>
                </a:solidFill>
                <a:latin typeface="Roboto"/>
                <a:ea typeface="Roboto"/>
                <a:cs typeface="Roboto"/>
                <a:sym typeface="Roboto"/>
              </a:rPr>
              <a:t>exchange center </a:t>
            </a:r>
            <a:r>
              <a:rPr lang="en" sz="1800">
                <a:solidFill>
                  <a:schemeClr val="lt2"/>
                </a:solidFill>
                <a:latin typeface="Roboto"/>
                <a:ea typeface="Roboto"/>
                <a:cs typeface="Roboto"/>
                <a:sym typeface="Roboto"/>
              </a:rPr>
              <a:t>platform like CoinBase and ZebPay or a future exchange which will be backed by the Government of India</a:t>
            </a:r>
            <a:endParaRPr sz="1800">
              <a:solidFill>
                <a:schemeClr val="lt2"/>
              </a:solidFill>
              <a:latin typeface="Roboto"/>
              <a:ea typeface="Roboto"/>
              <a:cs typeface="Roboto"/>
              <a:sym typeface="Roboto"/>
            </a:endParaRPr>
          </a:p>
          <a:p>
            <a:pPr marL="457200" lvl="0" indent="-342900" rtl="0">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Other than the micropayments recorded in the transactions, all user details and their affiliated documents are stored in </a:t>
            </a:r>
            <a:r>
              <a:rPr lang="en" sz="1800" b="1">
                <a:solidFill>
                  <a:schemeClr val="lt2"/>
                </a:solidFill>
                <a:latin typeface="Roboto"/>
                <a:ea typeface="Roboto"/>
                <a:cs typeface="Roboto"/>
                <a:sym typeface="Roboto"/>
              </a:rPr>
              <a:t>IPFS</a:t>
            </a:r>
            <a:r>
              <a:rPr lang="en" sz="1800">
                <a:solidFill>
                  <a:schemeClr val="lt2"/>
                </a:solidFill>
                <a:latin typeface="Roboto"/>
                <a:ea typeface="Roboto"/>
                <a:cs typeface="Roboto"/>
                <a:sym typeface="Roboto"/>
              </a:rPr>
              <a:t> (Inter Planetary File System), using </a:t>
            </a:r>
            <a:r>
              <a:rPr lang="en" sz="1800" b="1">
                <a:solidFill>
                  <a:schemeClr val="lt2"/>
                </a:solidFill>
                <a:latin typeface="Roboto"/>
                <a:ea typeface="Roboto"/>
                <a:cs typeface="Roboto"/>
                <a:sym typeface="Roboto"/>
              </a:rPr>
              <a:t>Oraclize </a:t>
            </a:r>
            <a:r>
              <a:rPr lang="en" sz="1800">
                <a:solidFill>
                  <a:schemeClr val="lt2"/>
                </a:solidFill>
                <a:latin typeface="Roboto"/>
                <a:ea typeface="Roboto"/>
                <a:cs typeface="Roboto"/>
                <a:sym typeface="Roboto"/>
              </a:rPr>
              <a:t>we can validate feeds from the external world and build </a:t>
            </a:r>
            <a:r>
              <a:rPr lang="en" sz="1800" b="1">
                <a:solidFill>
                  <a:schemeClr val="lt2"/>
                </a:solidFill>
                <a:latin typeface="Roboto"/>
                <a:ea typeface="Roboto"/>
                <a:cs typeface="Roboto"/>
                <a:sym typeface="Roboto"/>
              </a:rPr>
              <a:t>Intelligent Systems </a:t>
            </a:r>
            <a:r>
              <a:rPr lang="en" sz="1800">
                <a:solidFill>
                  <a:schemeClr val="lt2"/>
                </a:solidFill>
                <a:latin typeface="Roboto"/>
                <a:ea typeface="Roboto"/>
                <a:cs typeface="Roboto"/>
                <a:sym typeface="Roboto"/>
              </a:rPr>
              <a:t>to provide Analytics support</a:t>
            </a:r>
            <a:endParaRPr sz="1800">
              <a:solidFill>
                <a:schemeClr val="lt2"/>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b="1"/>
              <a:t>Application Flow</a:t>
            </a:r>
            <a:endParaRPr sz="3200" b="1"/>
          </a:p>
        </p:txBody>
      </p:sp>
      <p:pic>
        <p:nvPicPr>
          <p:cNvPr id="26628" name="Picture 4" descr="https://lh3.googleusercontent.com/-FSdM1vMRPpyAipLvxUNraqCoc_Q8Vzk0Oko-J27qEReNhZJxIKE6BP3Rdn26jLLdtrbiiYKaWREHWiKFHQFZ0Mq69LLZyFyHExhv6vsdDADsQ14bI4vbKHiDAO_KH-Jf7-2bfDQo1M"/>
          <p:cNvPicPr>
            <a:picLocks noChangeAspect="1" noChangeArrowheads="1"/>
          </p:cNvPicPr>
          <p:nvPr/>
        </p:nvPicPr>
        <p:blipFill>
          <a:blip r:embed="rId3"/>
          <a:srcRect/>
          <a:stretch>
            <a:fillRect/>
          </a:stretch>
        </p:blipFill>
        <p:spPr bwMode="auto">
          <a:xfrm>
            <a:off x="152400" y="819150"/>
            <a:ext cx="8916186" cy="432435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600" b="1"/>
              <a:t>AlloyChain </a:t>
            </a:r>
            <a:endParaRPr sz="3600" b="1"/>
          </a:p>
        </p:txBody>
      </p:sp>
      <p:pic>
        <p:nvPicPr>
          <p:cNvPr id="138" name="Shape 138"/>
          <p:cNvPicPr preferRelativeResize="0"/>
          <p:nvPr/>
        </p:nvPicPr>
        <p:blipFill>
          <a:blip r:embed="rId3">
            <a:alphaModFix/>
          </a:blip>
          <a:stretch>
            <a:fillRect/>
          </a:stretch>
        </p:blipFill>
        <p:spPr>
          <a:xfrm>
            <a:off x="1296573" y="690300"/>
            <a:ext cx="5938451" cy="43246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b="1"/>
              <a:t>Smart Contract Architecture</a:t>
            </a:r>
            <a:endParaRPr sz="3200" b="1"/>
          </a:p>
        </p:txBody>
      </p:sp>
      <p:pic>
        <p:nvPicPr>
          <p:cNvPr id="144" name="Shape 144"/>
          <p:cNvPicPr preferRelativeResize="0"/>
          <p:nvPr/>
        </p:nvPicPr>
        <p:blipFill>
          <a:blip r:embed="rId3">
            <a:alphaModFix/>
          </a:blip>
          <a:stretch>
            <a:fillRect/>
          </a:stretch>
        </p:blipFill>
        <p:spPr>
          <a:xfrm>
            <a:off x="1281950" y="703800"/>
            <a:ext cx="6362226" cy="4439699"/>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460950" y="599309"/>
            <a:ext cx="8222100" cy="767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b="1"/>
              <a:t>Smart Contract Explained</a:t>
            </a:r>
            <a:endParaRPr b="1"/>
          </a:p>
        </p:txBody>
      </p:sp>
      <p:sp>
        <p:nvSpPr>
          <p:cNvPr id="150" name="Shape 150"/>
          <p:cNvSpPr txBox="1">
            <a:spLocks noGrp="1"/>
          </p:cNvSpPr>
          <p:nvPr>
            <p:ph type="body" idx="1"/>
          </p:nvPr>
        </p:nvSpPr>
        <p:spPr>
          <a:xfrm>
            <a:off x="471900" y="1919075"/>
            <a:ext cx="8476800" cy="2710200"/>
          </a:xfrm>
          <a:prstGeom prst="rect">
            <a:avLst/>
          </a:prstGeom>
          <a:ln>
            <a:noFill/>
          </a:ln>
        </p:spPr>
        <p:txBody>
          <a:bodyPr spcFirstLastPara="1" wrap="square" lIns="91425" tIns="91425" rIns="91425" bIns="91425" anchor="t" anchorCtr="0">
            <a:noAutofit/>
          </a:bodyPr>
          <a:lstStyle/>
          <a:p>
            <a:pPr marL="457200" lvl="0" indent="-342900" rtl="0">
              <a:lnSpc>
                <a:spcPct val="115000"/>
              </a:lnSpc>
              <a:spcBef>
                <a:spcPts val="0"/>
              </a:spcBef>
              <a:spcAft>
                <a:spcPts val="0"/>
              </a:spcAft>
              <a:buSzPts val="1800"/>
              <a:buAutoNum type="arabicPeriod"/>
            </a:pPr>
            <a:r>
              <a:rPr lang="en" sz="1800"/>
              <a:t>Users are on boarded into the platform by listing their Aadhar Id and other valid credentials for verification</a:t>
            </a:r>
            <a:endParaRPr sz="1800"/>
          </a:p>
          <a:p>
            <a:pPr marL="457200" lvl="0" indent="-342900" rtl="0">
              <a:lnSpc>
                <a:spcPct val="115000"/>
              </a:lnSpc>
              <a:spcBef>
                <a:spcPts val="0"/>
              </a:spcBef>
              <a:spcAft>
                <a:spcPts val="0"/>
              </a:spcAft>
              <a:buSzPts val="1800"/>
              <a:buAutoNum type="arabicPeriod"/>
            </a:pPr>
            <a:r>
              <a:rPr lang="en" sz="1800"/>
              <a:t>The Users who want to borrow money posts their requests </a:t>
            </a:r>
            <a:endParaRPr sz="1800"/>
          </a:p>
          <a:p>
            <a:pPr marL="457200" lvl="0" indent="-342900" rtl="0">
              <a:lnSpc>
                <a:spcPct val="115000"/>
              </a:lnSpc>
              <a:spcBef>
                <a:spcPts val="0"/>
              </a:spcBef>
              <a:spcAft>
                <a:spcPts val="0"/>
              </a:spcAft>
              <a:buSzPts val="1800"/>
              <a:buAutoNum type="arabicPeriod"/>
            </a:pPr>
            <a:r>
              <a:rPr lang="en" sz="1800"/>
              <a:t>The Validators are the lenders who have previously engaged in transactions with the borrower and give a heads-up if they deemed the borrower as an eligible nominee who can pay back the loan in the stipulated time zone. If a lender becomes a validator for a nominee he will be incentivized with tokens on the future interest generated by the borrower’s loan</a:t>
            </a:r>
            <a:endParaRPr sz="1800"/>
          </a:p>
          <a:p>
            <a:pPr marL="0" lvl="0" indent="0" rtl="0">
              <a:lnSpc>
                <a:spcPct val="115000"/>
              </a:lnSpc>
              <a:spcBef>
                <a:spcPts val="1600"/>
              </a:spcBef>
              <a:spcAft>
                <a:spcPts val="1600"/>
              </a:spcAft>
              <a:buNone/>
            </a:pP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b="1"/>
              <a:t>Smart Contract Explained</a:t>
            </a:r>
            <a:endParaRPr b="1"/>
          </a:p>
        </p:txBody>
      </p:sp>
      <p:sp>
        <p:nvSpPr>
          <p:cNvPr id="156" name="Shape 156"/>
          <p:cNvSpPr txBox="1">
            <a:spLocks noGrp="1"/>
          </p:cNvSpPr>
          <p:nvPr>
            <p:ph type="body" idx="1"/>
          </p:nvPr>
        </p:nvSpPr>
        <p:spPr>
          <a:xfrm>
            <a:off x="471900" y="1919075"/>
            <a:ext cx="8518500" cy="3098100"/>
          </a:xfrm>
          <a:prstGeom prst="rect">
            <a:avLst/>
          </a:prstGeom>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a:t>4. The loan request will be listed in the Marketplace with the borrower’s history of transactions and the number of supporting validators</a:t>
            </a:r>
            <a:endParaRPr sz="1800"/>
          </a:p>
          <a:p>
            <a:pPr marL="0" lvl="0" indent="0" rtl="0">
              <a:lnSpc>
                <a:spcPct val="115000"/>
              </a:lnSpc>
              <a:spcBef>
                <a:spcPts val="1600"/>
              </a:spcBef>
              <a:spcAft>
                <a:spcPts val="0"/>
              </a:spcAft>
              <a:buNone/>
            </a:pPr>
            <a:r>
              <a:rPr lang="en" sz="1800"/>
              <a:t>5. The Lender can find the suitable match in the Marketplace and send a Transaction request to the borrower. When agreed by both parties, they sign a mutual digital contract and the deal is sealed</a:t>
            </a:r>
            <a:endParaRPr sz="1800"/>
          </a:p>
          <a:p>
            <a:pPr marL="0" lvl="0" indent="0" rtl="0">
              <a:lnSpc>
                <a:spcPct val="115000"/>
              </a:lnSpc>
              <a:spcBef>
                <a:spcPts val="1600"/>
              </a:spcBef>
              <a:spcAft>
                <a:spcPts val="1600"/>
              </a:spcAft>
              <a:buNone/>
            </a:pPr>
            <a:r>
              <a:rPr lang="en" sz="1800"/>
              <a:t>6. After the transaction is complete and the repayment is made, the Validators get paid in Tokens for providing Proof Of Authenticity, in case of default by borrowers the validators take shared responsibility in returning the debts to the Lender</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3000" b="1"/>
              <a:t>AI is in the house</a:t>
            </a:r>
            <a:endParaRPr sz="3000" b="1"/>
          </a:p>
        </p:txBody>
      </p:sp>
      <p:sp>
        <p:nvSpPr>
          <p:cNvPr id="162" name="Shape 162"/>
          <p:cNvSpPr txBox="1"/>
          <p:nvPr/>
        </p:nvSpPr>
        <p:spPr>
          <a:xfrm>
            <a:off x="175625" y="815425"/>
            <a:ext cx="4181400" cy="419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t>Recommendation System</a:t>
            </a:r>
            <a:endParaRPr sz="1800" b="1"/>
          </a:p>
          <a:p>
            <a:pPr marL="457200" lvl="0" indent="-317500">
              <a:lnSpc>
                <a:spcPct val="115000"/>
              </a:lnSpc>
              <a:spcBef>
                <a:spcPts val="0"/>
              </a:spcBef>
              <a:spcAft>
                <a:spcPts val="0"/>
              </a:spcAft>
              <a:buSzPts val="1400"/>
              <a:buChar char="●"/>
            </a:pPr>
            <a:r>
              <a:rPr lang="en"/>
              <a:t>A system that recommends borrowers to lenders considering several factors to predict the chances of prompt repayment of loan.</a:t>
            </a:r>
            <a:endParaRPr/>
          </a:p>
          <a:p>
            <a:pPr marL="457200" lvl="0" indent="-317500" rtl="0">
              <a:lnSpc>
                <a:spcPct val="115000"/>
              </a:lnSpc>
              <a:spcBef>
                <a:spcPts val="0"/>
              </a:spcBef>
              <a:spcAft>
                <a:spcPts val="0"/>
              </a:spcAft>
              <a:buSzPts val="1400"/>
              <a:buChar char="●"/>
            </a:pPr>
            <a:r>
              <a:rPr lang="en"/>
              <a:t>It takes into account:</a:t>
            </a:r>
            <a:endParaRPr/>
          </a:p>
          <a:p>
            <a:pPr marL="914400" lvl="1" indent="-317500" rtl="0">
              <a:lnSpc>
                <a:spcPct val="115000"/>
              </a:lnSpc>
              <a:spcBef>
                <a:spcPts val="0"/>
              </a:spcBef>
              <a:spcAft>
                <a:spcPts val="0"/>
              </a:spcAft>
              <a:buSzPts val="1400"/>
              <a:buChar char="○"/>
            </a:pPr>
            <a:r>
              <a:rPr lang="en"/>
              <a:t>Proposal sentiment</a:t>
            </a:r>
            <a:endParaRPr/>
          </a:p>
          <a:p>
            <a:pPr marL="914400" lvl="1" indent="-317500" rtl="0">
              <a:lnSpc>
                <a:spcPct val="115000"/>
              </a:lnSpc>
              <a:spcBef>
                <a:spcPts val="0"/>
              </a:spcBef>
              <a:spcAft>
                <a:spcPts val="0"/>
              </a:spcAft>
              <a:buSzPts val="1400"/>
              <a:buChar char="○"/>
            </a:pPr>
            <a:r>
              <a:rPr lang="en"/>
              <a:t>Current trends in line of business</a:t>
            </a:r>
            <a:endParaRPr/>
          </a:p>
          <a:p>
            <a:pPr marL="914400" lvl="1" indent="-317500" rtl="0">
              <a:lnSpc>
                <a:spcPct val="115000"/>
              </a:lnSpc>
              <a:spcBef>
                <a:spcPts val="0"/>
              </a:spcBef>
              <a:spcAft>
                <a:spcPts val="0"/>
              </a:spcAft>
              <a:buSzPts val="1400"/>
              <a:buChar char="○"/>
            </a:pPr>
            <a:r>
              <a:rPr lang="en"/>
              <a:t>Environmental factors</a:t>
            </a:r>
            <a:endParaRPr/>
          </a:p>
          <a:p>
            <a:pPr marL="914400" lvl="1" indent="-317500" rtl="0">
              <a:lnSpc>
                <a:spcPct val="115000"/>
              </a:lnSpc>
              <a:spcBef>
                <a:spcPts val="0"/>
              </a:spcBef>
              <a:spcAft>
                <a:spcPts val="0"/>
              </a:spcAft>
              <a:buSzPts val="1400"/>
              <a:buChar char="○"/>
            </a:pPr>
            <a:r>
              <a:rPr lang="en"/>
              <a:t>Seasonal elements</a:t>
            </a:r>
            <a:endParaRPr/>
          </a:p>
          <a:p>
            <a:pPr marL="457200" lvl="0" indent="-317500" rtl="0">
              <a:lnSpc>
                <a:spcPct val="115000"/>
              </a:lnSpc>
              <a:spcBef>
                <a:spcPts val="0"/>
              </a:spcBef>
              <a:spcAft>
                <a:spcPts val="0"/>
              </a:spcAft>
              <a:buSzPts val="1400"/>
              <a:buChar char="●"/>
            </a:pPr>
            <a:r>
              <a:rPr lang="en"/>
              <a:t>The system consists of a neural network which predicts the probability of repayment trained on archived loan data</a:t>
            </a:r>
            <a:endParaRPr/>
          </a:p>
          <a:p>
            <a:pPr marL="457200" lvl="0" indent="-317500">
              <a:lnSpc>
                <a:spcPct val="115000"/>
              </a:lnSpc>
              <a:spcBef>
                <a:spcPts val="0"/>
              </a:spcBef>
              <a:spcAft>
                <a:spcPts val="0"/>
              </a:spcAft>
              <a:buSzPts val="1400"/>
              <a:buChar char="●"/>
            </a:pPr>
            <a:r>
              <a:rPr lang="en"/>
              <a:t>BI tools can be leveraged to bring meaningful insights on Borrower’s profile</a:t>
            </a:r>
            <a:endParaRPr/>
          </a:p>
        </p:txBody>
      </p:sp>
      <p:sp>
        <p:nvSpPr>
          <p:cNvPr id="163" name="Shape 163"/>
          <p:cNvSpPr txBox="1"/>
          <p:nvPr/>
        </p:nvSpPr>
        <p:spPr>
          <a:xfrm>
            <a:off x="4743450" y="815425"/>
            <a:ext cx="4181400" cy="419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a:t>Credibility Scoring</a:t>
            </a:r>
            <a:endParaRPr sz="1800" b="1"/>
          </a:p>
          <a:p>
            <a:pPr marL="457200" lvl="0" indent="-317500" rtl="0">
              <a:lnSpc>
                <a:spcPct val="115000"/>
              </a:lnSpc>
              <a:spcBef>
                <a:spcPts val="0"/>
              </a:spcBef>
              <a:spcAft>
                <a:spcPts val="0"/>
              </a:spcAft>
              <a:buSzPts val="1400"/>
              <a:buChar char="●"/>
            </a:pPr>
            <a:r>
              <a:rPr lang="en"/>
              <a:t>An algorithm that scores both the lender and the borrower based on past transactions transacted in the network.</a:t>
            </a:r>
            <a:endParaRPr/>
          </a:p>
          <a:p>
            <a:pPr marL="457200" lvl="0" indent="-317500" rtl="0">
              <a:lnSpc>
                <a:spcPct val="115000"/>
              </a:lnSpc>
              <a:spcBef>
                <a:spcPts val="0"/>
              </a:spcBef>
              <a:spcAft>
                <a:spcPts val="0"/>
              </a:spcAft>
              <a:buSzPts val="1400"/>
              <a:buChar char="●"/>
            </a:pPr>
            <a:r>
              <a:rPr lang="en"/>
              <a:t>This provides complete visibility in the transaction pipeline thereby providing transparency in the system</a:t>
            </a:r>
            <a:endParaRPr/>
          </a:p>
          <a:p>
            <a:pPr marL="457200" lvl="0" indent="-317500" rtl="0">
              <a:lnSpc>
                <a:spcPct val="115000"/>
              </a:lnSpc>
              <a:spcBef>
                <a:spcPts val="0"/>
              </a:spcBef>
              <a:spcAft>
                <a:spcPts val="0"/>
              </a:spcAft>
              <a:buSzPts val="1400"/>
              <a:buChar char="●"/>
            </a:pPr>
            <a:r>
              <a:rPr lang="en"/>
              <a:t>It takes into account:</a:t>
            </a:r>
            <a:endParaRPr/>
          </a:p>
          <a:p>
            <a:pPr marL="914400" lvl="1" indent="-317500" rtl="0">
              <a:lnSpc>
                <a:spcPct val="115000"/>
              </a:lnSpc>
              <a:spcBef>
                <a:spcPts val="0"/>
              </a:spcBef>
              <a:spcAft>
                <a:spcPts val="0"/>
              </a:spcAft>
              <a:buSzPts val="1400"/>
              <a:buChar char="○"/>
            </a:pPr>
            <a:r>
              <a:rPr lang="en"/>
              <a:t>Prompt repayments</a:t>
            </a:r>
            <a:endParaRPr/>
          </a:p>
          <a:p>
            <a:pPr marL="914400" lvl="1" indent="-317500" rtl="0">
              <a:lnSpc>
                <a:spcPct val="115000"/>
              </a:lnSpc>
              <a:spcBef>
                <a:spcPts val="0"/>
              </a:spcBef>
              <a:spcAft>
                <a:spcPts val="0"/>
              </a:spcAft>
              <a:buSzPts val="1400"/>
              <a:buChar char="○"/>
            </a:pPr>
            <a:r>
              <a:rPr lang="en"/>
              <a:t>Defaults, if any</a:t>
            </a:r>
            <a:endParaRPr/>
          </a:p>
          <a:p>
            <a:pPr marL="914400" lvl="1" indent="-317500" rtl="0">
              <a:lnSpc>
                <a:spcPct val="115000"/>
              </a:lnSpc>
              <a:spcBef>
                <a:spcPts val="0"/>
              </a:spcBef>
              <a:spcAft>
                <a:spcPts val="0"/>
              </a:spcAft>
              <a:buSzPts val="1400"/>
              <a:buChar char="○"/>
            </a:pPr>
            <a:r>
              <a:rPr lang="en"/>
              <a:t>Transparency  in the contract</a:t>
            </a:r>
            <a:endParaRPr/>
          </a:p>
          <a:p>
            <a:pPr marL="457200" lvl="0" indent="-317500" rtl="0">
              <a:lnSpc>
                <a:spcPct val="115000"/>
              </a:lnSpc>
              <a:spcBef>
                <a:spcPts val="0"/>
              </a:spcBef>
              <a:spcAft>
                <a:spcPts val="0"/>
              </a:spcAft>
              <a:buSzPts val="1400"/>
              <a:buChar char="●"/>
            </a:pPr>
            <a:r>
              <a:rPr lang="en"/>
              <a:t>Transactions in blockchain are provided on a as-is basis to the lender. </a:t>
            </a:r>
            <a:endParaRPr/>
          </a:p>
          <a:p>
            <a:pPr marL="457200" lvl="0" indent="-317500" rtl="0">
              <a:lnSpc>
                <a:spcPct val="115000"/>
              </a:lnSpc>
              <a:spcBef>
                <a:spcPts val="0"/>
              </a:spcBef>
              <a:spcAft>
                <a:spcPts val="0"/>
              </a:spcAft>
              <a:buSzPts val="1400"/>
              <a:buChar char="●"/>
            </a:pPr>
            <a:r>
              <a:rPr lang="en"/>
              <a:t>Misleading judgement towards any borrower is avoided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b="1"/>
              <a:t>Request Loan</a:t>
            </a:r>
            <a:endParaRPr b="1"/>
          </a:p>
        </p:txBody>
      </p:sp>
      <p:pic>
        <p:nvPicPr>
          <p:cNvPr id="169" name="Shape 169"/>
          <p:cNvPicPr preferRelativeResize="0"/>
          <p:nvPr/>
        </p:nvPicPr>
        <p:blipFill>
          <a:blip r:embed="rId3">
            <a:alphaModFix/>
          </a:blip>
          <a:stretch>
            <a:fillRect/>
          </a:stretch>
        </p:blipFill>
        <p:spPr>
          <a:xfrm>
            <a:off x="1562600" y="619050"/>
            <a:ext cx="6018800" cy="4496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b="1"/>
              <a:t>MarketPlace for Lenders</a:t>
            </a:r>
            <a:endParaRPr b="1"/>
          </a:p>
        </p:txBody>
      </p:sp>
      <p:pic>
        <p:nvPicPr>
          <p:cNvPr id="175" name="Shape 175"/>
          <p:cNvPicPr preferRelativeResize="0"/>
          <p:nvPr/>
        </p:nvPicPr>
        <p:blipFill>
          <a:blip r:embed="rId3">
            <a:alphaModFix/>
          </a:blip>
          <a:stretch>
            <a:fillRect/>
          </a:stretch>
        </p:blipFill>
        <p:spPr>
          <a:xfrm>
            <a:off x="2175600" y="676075"/>
            <a:ext cx="4349951" cy="437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b="1"/>
              <a:t>Transactions logged in Blockchain</a:t>
            </a:r>
            <a:endParaRPr b="1"/>
          </a:p>
        </p:txBody>
      </p:sp>
      <p:sp>
        <p:nvSpPr>
          <p:cNvPr id="181" name="Shape 181"/>
          <p:cNvSpPr txBox="1">
            <a:spLocks noGrp="1"/>
          </p:cNvSpPr>
          <p:nvPr>
            <p:ph type="body" idx="4294967295"/>
          </p:nvPr>
        </p:nvSpPr>
        <p:spPr>
          <a:xfrm>
            <a:off x="471900" y="1038025"/>
            <a:ext cx="8476800" cy="3591300"/>
          </a:xfrm>
          <a:prstGeom prst="rect">
            <a:avLst/>
          </a:prstGeom>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All the mined blocks and the transactions are duly logged in the blockchain</a:t>
            </a:r>
            <a:endParaRPr sz="1800"/>
          </a:p>
          <a:p>
            <a:pPr marL="0" lvl="0" indent="0" rtl="0">
              <a:lnSpc>
                <a:spcPct val="115000"/>
              </a:lnSpc>
              <a:spcBef>
                <a:spcPts val="1600"/>
              </a:spcBef>
              <a:spcAft>
                <a:spcPts val="1600"/>
              </a:spcAft>
              <a:buNone/>
            </a:pPr>
            <a:endParaRPr sz="1800"/>
          </a:p>
        </p:txBody>
      </p:sp>
      <p:pic>
        <p:nvPicPr>
          <p:cNvPr id="182" name="Shape 182"/>
          <p:cNvPicPr preferRelativeResize="0"/>
          <p:nvPr/>
        </p:nvPicPr>
        <p:blipFill>
          <a:blip r:embed="rId3">
            <a:alphaModFix/>
          </a:blip>
          <a:stretch>
            <a:fillRect/>
          </a:stretch>
        </p:blipFill>
        <p:spPr>
          <a:xfrm>
            <a:off x="510275" y="1880375"/>
            <a:ext cx="8123426" cy="2039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76" name="Shape 76"/>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200" b="1"/>
              <a:t>Vision</a:t>
            </a:r>
            <a:endParaRPr sz="5200" b="1"/>
          </a:p>
          <a:p>
            <a:pPr marL="0" lvl="0" indent="0" algn="ctr">
              <a:spcBef>
                <a:spcPts val="0"/>
              </a:spcBef>
              <a:spcAft>
                <a:spcPts val="0"/>
              </a:spcAft>
              <a:buNone/>
            </a:pPr>
            <a:r>
              <a:rPr lang="en" sz="4800"/>
              <a:t>Micro Lending Platform</a:t>
            </a:r>
            <a:endParaRPr sz="480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b="1"/>
              <a:t>Highlights and Key Performance Indicators (KPI’S)</a:t>
            </a:r>
            <a:endParaRPr b="1"/>
          </a:p>
        </p:txBody>
      </p:sp>
      <p:sp>
        <p:nvSpPr>
          <p:cNvPr id="188" name="Shape 188"/>
          <p:cNvSpPr txBox="1">
            <a:spLocks noGrp="1"/>
          </p:cNvSpPr>
          <p:nvPr>
            <p:ph type="body" idx="4294967295"/>
          </p:nvPr>
        </p:nvSpPr>
        <p:spPr>
          <a:xfrm>
            <a:off x="471900" y="1014700"/>
            <a:ext cx="8476800" cy="3614700"/>
          </a:xfrm>
          <a:prstGeom prst="rect">
            <a:avLst/>
          </a:prstGeom>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a:t>We have built a true </a:t>
            </a:r>
            <a:r>
              <a:rPr lang="en" b="1"/>
              <a:t>decentralized </a:t>
            </a:r>
            <a:r>
              <a:rPr lang="en"/>
              <a:t>platform</a:t>
            </a:r>
            <a:endParaRPr/>
          </a:p>
        </p:txBody>
      </p:sp>
      <p:sp>
        <p:nvSpPr>
          <p:cNvPr id="189" name="Shape 189"/>
          <p:cNvSpPr txBox="1"/>
          <p:nvPr/>
        </p:nvSpPr>
        <p:spPr>
          <a:xfrm>
            <a:off x="372000" y="1462900"/>
            <a:ext cx="8676600" cy="3166500"/>
          </a:xfrm>
          <a:prstGeom prst="rect">
            <a:avLst/>
          </a:prstGeom>
          <a:noFill/>
          <a:ln>
            <a:noFill/>
          </a:ln>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No Verifications made in a centralized manner (No External Calls to interact with a third party server) as it leads to partial centralization</a:t>
            </a:r>
            <a:endParaRPr sz="1800">
              <a:solidFill>
                <a:schemeClr val="lt2"/>
              </a:solidFill>
              <a:latin typeface="Roboto"/>
              <a:ea typeface="Roboto"/>
              <a:cs typeface="Roboto"/>
              <a:sym typeface="Roboto"/>
            </a:endParaRPr>
          </a:p>
          <a:p>
            <a:pPr marL="457200" lvl="0" indent="-342900" rtl="0">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Only Lenders can be validators who upon successful transactions will be given benefits on the interests rate of the loan </a:t>
            </a:r>
            <a:endParaRPr sz="1800">
              <a:solidFill>
                <a:schemeClr val="lt2"/>
              </a:solidFill>
              <a:latin typeface="Roboto"/>
              <a:ea typeface="Roboto"/>
              <a:cs typeface="Roboto"/>
              <a:sym typeface="Roboto"/>
            </a:endParaRPr>
          </a:p>
          <a:p>
            <a:pPr marL="457200" lvl="0" indent="-342900" rtl="0">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We understand the value of Mining a block, hence contracts are not built with expensive loops and validations, rather it’s a seamless system with works right out of the box</a:t>
            </a:r>
            <a:endParaRPr sz="1800">
              <a:solidFill>
                <a:schemeClr val="lt2"/>
              </a:solidFill>
              <a:latin typeface="Roboto"/>
              <a:ea typeface="Roboto"/>
              <a:cs typeface="Roboto"/>
              <a:sym typeface="Roboto"/>
            </a:endParaRPr>
          </a:p>
          <a:p>
            <a:pPr marL="457200" lvl="0" indent="-342900" rtl="0">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The platform is immune to counterfeiting as it churns out unvalidated user accounts, which will be easily identified by the lenders who avoid dealing with them</a:t>
            </a:r>
            <a:endParaRPr sz="18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p:nvPr/>
        </p:nvSpPr>
        <p:spPr>
          <a:xfrm>
            <a:off x="0" y="0"/>
            <a:ext cx="9161100" cy="2484600"/>
          </a:xfrm>
          <a:prstGeom prst="rect">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txBox="1"/>
          <p:nvPr/>
        </p:nvSpPr>
        <p:spPr>
          <a:xfrm>
            <a:off x="311700" y="220100"/>
            <a:ext cx="8520600" cy="101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FFFFFF"/>
                </a:solidFill>
                <a:latin typeface="Roboto"/>
                <a:ea typeface="Roboto"/>
                <a:cs typeface="Roboto"/>
                <a:sym typeface="Roboto"/>
              </a:rPr>
              <a:t>Tech Stack</a:t>
            </a:r>
            <a:endParaRPr sz="3200">
              <a:solidFill>
                <a:srgbClr val="FFFFFF"/>
              </a:solidFill>
              <a:latin typeface="Roboto"/>
              <a:ea typeface="Roboto"/>
              <a:cs typeface="Roboto"/>
              <a:sym typeface="Roboto"/>
            </a:endParaRPr>
          </a:p>
          <a:p>
            <a:pPr marL="0" lvl="0" indent="0" algn="ctr" rtl="0">
              <a:spcBef>
                <a:spcPts val="400"/>
              </a:spcBef>
              <a:spcAft>
                <a:spcPts val="400"/>
              </a:spcAft>
              <a:buNone/>
            </a:pPr>
            <a:endParaRPr sz="1600" i="1">
              <a:solidFill>
                <a:srgbClr val="FFFFFF"/>
              </a:solidFill>
              <a:latin typeface="Roboto"/>
              <a:ea typeface="Roboto"/>
              <a:cs typeface="Roboto"/>
              <a:sym typeface="Roboto"/>
            </a:endParaRPr>
          </a:p>
        </p:txBody>
      </p:sp>
      <p:sp>
        <p:nvSpPr>
          <p:cNvPr id="196" name="Shape 196"/>
          <p:cNvSpPr txBox="1"/>
          <p:nvPr/>
        </p:nvSpPr>
        <p:spPr>
          <a:xfrm>
            <a:off x="231725" y="2916300"/>
            <a:ext cx="1607400" cy="57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4285F4"/>
                </a:solidFill>
                <a:latin typeface="Roboto"/>
                <a:ea typeface="Roboto"/>
                <a:cs typeface="Roboto"/>
                <a:sym typeface="Roboto"/>
              </a:rPr>
              <a:t>Solidity</a:t>
            </a:r>
            <a:endParaRPr sz="1800">
              <a:solidFill>
                <a:srgbClr val="4285F4"/>
              </a:solidFill>
              <a:latin typeface="Roboto"/>
              <a:ea typeface="Roboto"/>
              <a:cs typeface="Roboto"/>
              <a:sym typeface="Roboto"/>
            </a:endParaRPr>
          </a:p>
        </p:txBody>
      </p:sp>
      <p:sp>
        <p:nvSpPr>
          <p:cNvPr id="197" name="Shape 197"/>
          <p:cNvSpPr txBox="1"/>
          <p:nvPr/>
        </p:nvSpPr>
        <p:spPr>
          <a:xfrm>
            <a:off x="231725" y="3440923"/>
            <a:ext cx="1607400" cy="115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424242"/>
                </a:solidFill>
                <a:latin typeface="Roboto"/>
                <a:ea typeface="Roboto"/>
                <a:cs typeface="Roboto"/>
                <a:sym typeface="Roboto"/>
              </a:rPr>
              <a:t>The de-facto language of programming Smart contracts in Ethereum</a:t>
            </a:r>
            <a:endParaRPr sz="1200">
              <a:solidFill>
                <a:srgbClr val="424242"/>
              </a:solidFill>
              <a:latin typeface="Roboto"/>
              <a:ea typeface="Roboto"/>
              <a:cs typeface="Roboto"/>
              <a:sym typeface="Roboto"/>
            </a:endParaRPr>
          </a:p>
        </p:txBody>
      </p:sp>
      <p:sp>
        <p:nvSpPr>
          <p:cNvPr id="198" name="Shape 198"/>
          <p:cNvSpPr txBox="1"/>
          <p:nvPr/>
        </p:nvSpPr>
        <p:spPr>
          <a:xfrm>
            <a:off x="1994805" y="2916300"/>
            <a:ext cx="1607400" cy="57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4285F4"/>
                </a:solidFill>
                <a:latin typeface="Roboto"/>
                <a:ea typeface="Roboto"/>
                <a:cs typeface="Roboto"/>
                <a:sym typeface="Roboto"/>
              </a:rPr>
              <a:t>Truffle</a:t>
            </a:r>
            <a:endParaRPr sz="1800">
              <a:solidFill>
                <a:srgbClr val="4285F4"/>
              </a:solidFill>
              <a:latin typeface="Roboto"/>
              <a:ea typeface="Roboto"/>
              <a:cs typeface="Roboto"/>
              <a:sym typeface="Roboto"/>
            </a:endParaRPr>
          </a:p>
        </p:txBody>
      </p:sp>
      <p:sp>
        <p:nvSpPr>
          <p:cNvPr id="199" name="Shape 199"/>
          <p:cNvSpPr txBox="1"/>
          <p:nvPr/>
        </p:nvSpPr>
        <p:spPr>
          <a:xfrm>
            <a:off x="5510499" y="2916300"/>
            <a:ext cx="1607400" cy="57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4285F4"/>
                </a:solidFill>
                <a:latin typeface="Roboto"/>
                <a:ea typeface="Roboto"/>
                <a:cs typeface="Roboto"/>
                <a:sym typeface="Roboto"/>
              </a:rPr>
              <a:t>ReactJS</a:t>
            </a:r>
            <a:endParaRPr sz="1800">
              <a:solidFill>
                <a:srgbClr val="4285F4"/>
              </a:solidFill>
              <a:latin typeface="Roboto"/>
              <a:ea typeface="Roboto"/>
              <a:cs typeface="Roboto"/>
              <a:sym typeface="Roboto"/>
            </a:endParaRPr>
          </a:p>
        </p:txBody>
      </p:sp>
      <p:sp>
        <p:nvSpPr>
          <p:cNvPr id="200" name="Shape 200"/>
          <p:cNvSpPr txBox="1"/>
          <p:nvPr/>
        </p:nvSpPr>
        <p:spPr>
          <a:xfrm>
            <a:off x="1994805" y="3440923"/>
            <a:ext cx="1607400" cy="115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424242"/>
                </a:solidFill>
                <a:latin typeface="Roboto"/>
                <a:ea typeface="Roboto"/>
                <a:cs typeface="Roboto"/>
                <a:sym typeface="Roboto"/>
              </a:rPr>
              <a:t>Used to build and deploy, Smart Contracts in TestRPC Blockchain</a:t>
            </a:r>
            <a:endParaRPr sz="1200">
              <a:solidFill>
                <a:srgbClr val="424242"/>
              </a:solidFill>
              <a:latin typeface="Roboto"/>
              <a:ea typeface="Roboto"/>
              <a:cs typeface="Roboto"/>
              <a:sym typeface="Roboto"/>
            </a:endParaRPr>
          </a:p>
        </p:txBody>
      </p:sp>
      <p:sp>
        <p:nvSpPr>
          <p:cNvPr id="201" name="Shape 201"/>
          <p:cNvSpPr txBox="1"/>
          <p:nvPr/>
        </p:nvSpPr>
        <p:spPr>
          <a:xfrm>
            <a:off x="5510499" y="3440923"/>
            <a:ext cx="1607400" cy="115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424242"/>
                </a:solidFill>
                <a:latin typeface="Roboto"/>
                <a:ea typeface="Roboto"/>
                <a:cs typeface="Roboto"/>
                <a:sym typeface="Roboto"/>
              </a:rPr>
              <a:t>Most popular and powerful Client Side MVC Framework supported and maintained by Facebook</a:t>
            </a:r>
            <a:endParaRPr sz="1200">
              <a:solidFill>
                <a:srgbClr val="424242"/>
              </a:solidFill>
              <a:latin typeface="Roboto"/>
              <a:ea typeface="Roboto"/>
              <a:cs typeface="Roboto"/>
              <a:sym typeface="Roboto"/>
            </a:endParaRPr>
          </a:p>
        </p:txBody>
      </p:sp>
      <p:sp>
        <p:nvSpPr>
          <p:cNvPr id="202" name="Shape 202"/>
          <p:cNvSpPr txBox="1"/>
          <p:nvPr/>
        </p:nvSpPr>
        <p:spPr>
          <a:xfrm>
            <a:off x="3692193" y="2916300"/>
            <a:ext cx="1607400" cy="57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4285F4"/>
                </a:solidFill>
                <a:latin typeface="Roboto"/>
                <a:ea typeface="Roboto"/>
                <a:cs typeface="Roboto"/>
                <a:sym typeface="Roboto"/>
              </a:rPr>
              <a:t>Quorum</a:t>
            </a:r>
            <a:endParaRPr sz="1800">
              <a:solidFill>
                <a:srgbClr val="4285F4"/>
              </a:solidFill>
              <a:latin typeface="Roboto"/>
              <a:ea typeface="Roboto"/>
              <a:cs typeface="Roboto"/>
              <a:sym typeface="Roboto"/>
            </a:endParaRPr>
          </a:p>
        </p:txBody>
      </p:sp>
      <p:sp>
        <p:nvSpPr>
          <p:cNvPr id="203" name="Shape 203"/>
          <p:cNvSpPr txBox="1"/>
          <p:nvPr/>
        </p:nvSpPr>
        <p:spPr>
          <a:xfrm>
            <a:off x="3692193" y="3440923"/>
            <a:ext cx="1607400" cy="115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424242"/>
                </a:solidFill>
                <a:latin typeface="Roboto"/>
                <a:ea typeface="Roboto"/>
                <a:cs typeface="Roboto"/>
                <a:sym typeface="Roboto"/>
              </a:rPr>
              <a:t>A Private Permissioned peer to peer blockchain network based on Ethereum</a:t>
            </a:r>
            <a:endParaRPr sz="1200">
              <a:solidFill>
                <a:srgbClr val="424242"/>
              </a:solidFill>
              <a:latin typeface="Roboto"/>
              <a:ea typeface="Roboto"/>
              <a:cs typeface="Roboto"/>
              <a:sym typeface="Roboto"/>
            </a:endParaRPr>
          </a:p>
        </p:txBody>
      </p:sp>
      <p:sp>
        <p:nvSpPr>
          <p:cNvPr id="204" name="Shape 204"/>
          <p:cNvSpPr txBox="1"/>
          <p:nvPr/>
        </p:nvSpPr>
        <p:spPr>
          <a:xfrm>
            <a:off x="7284093" y="2916300"/>
            <a:ext cx="1607400" cy="57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rgbClr val="4285F4"/>
                </a:solidFill>
                <a:latin typeface="Roboto"/>
                <a:ea typeface="Roboto"/>
                <a:cs typeface="Roboto"/>
                <a:sym typeface="Roboto"/>
              </a:rPr>
              <a:t>BootStrap</a:t>
            </a:r>
            <a:endParaRPr sz="1800">
              <a:solidFill>
                <a:srgbClr val="4285F4"/>
              </a:solidFill>
              <a:latin typeface="Roboto"/>
              <a:ea typeface="Roboto"/>
              <a:cs typeface="Roboto"/>
              <a:sym typeface="Roboto"/>
            </a:endParaRPr>
          </a:p>
        </p:txBody>
      </p:sp>
      <p:sp>
        <p:nvSpPr>
          <p:cNvPr id="205" name="Shape 205"/>
          <p:cNvSpPr txBox="1"/>
          <p:nvPr/>
        </p:nvSpPr>
        <p:spPr>
          <a:xfrm>
            <a:off x="7284093" y="3440923"/>
            <a:ext cx="1607400" cy="115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424242"/>
                </a:solidFill>
                <a:latin typeface="Roboto"/>
                <a:ea typeface="Roboto"/>
                <a:cs typeface="Roboto"/>
                <a:sym typeface="Roboto"/>
              </a:rPr>
              <a:t>Build Responsive and composable Stylings to complement ReactJS components</a:t>
            </a:r>
            <a:endParaRPr sz="1200">
              <a:solidFill>
                <a:srgbClr val="424242"/>
              </a:solidFill>
              <a:latin typeface="Roboto"/>
              <a:ea typeface="Roboto"/>
              <a:cs typeface="Roboto"/>
              <a:sym typeface="Roboto"/>
            </a:endParaRPr>
          </a:p>
        </p:txBody>
      </p:sp>
      <p:pic>
        <p:nvPicPr>
          <p:cNvPr id="206" name="Shape 206"/>
          <p:cNvPicPr preferRelativeResize="0"/>
          <p:nvPr/>
        </p:nvPicPr>
        <p:blipFill rotWithShape="1">
          <a:blip r:embed="rId3">
            <a:alphaModFix/>
          </a:blip>
          <a:srcRect l="19376" t="9940" r="19013" b="9892"/>
          <a:stretch/>
        </p:blipFill>
        <p:spPr>
          <a:xfrm>
            <a:off x="5584800" y="1457550"/>
            <a:ext cx="1467500" cy="1350025"/>
          </a:xfrm>
          <a:prstGeom prst="rect">
            <a:avLst/>
          </a:prstGeom>
          <a:noFill/>
          <a:ln>
            <a:noFill/>
          </a:ln>
        </p:spPr>
      </p:pic>
      <p:pic>
        <p:nvPicPr>
          <p:cNvPr id="207" name="Shape 207"/>
          <p:cNvPicPr preferRelativeResize="0"/>
          <p:nvPr/>
        </p:nvPicPr>
        <p:blipFill>
          <a:blip r:embed="rId4">
            <a:alphaModFix/>
          </a:blip>
          <a:stretch>
            <a:fillRect/>
          </a:stretch>
        </p:blipFill>
        <p:spPr>
          <a:xfrm>
            <a:off x="375075" y="1452712"/>
            <a:ext cx="1320697" cy="1320697"/>
          </a:xfrm>
          <a:prstGeom prst="rect">
            <a:avLst/>
          </a:prstGeom>
          <a:noFill/>
          <a:ln>
            <a:noFill/>
          </a:ln>
        </p:spPr>
      </p:pic>
      <p:pic>
        <p:nvPicPr>
          <p:cNvPr id="208" name="Shape 208"/>
          <p:cNvPicPr preferRelativeResize="0"/>
          <p:nvPr/>
        </p:nvPicPr>
        <p:blipFill>
          <a:blip r:embed="rId5">
            <a:alphaModFix/>
          </a:blip>
          <a:stretch>
            <a:fillRect/>
          </a:stretch>
        </p:blipFill>
        <p:spPr>
          <a:xfrm>
            <a:off x="2075112" y="1564056"/>
            <a:ext cx="1381100" cy="1350013"/>
          </a:xfrm>
          <a:prstGeom prst="rect">
            <a:avLst/>
          </a:prstGeom>
          <a:noFill/>
          <a:ln>
            <a:noFill/>
          </a:ln>
        </p:spPr>
      </p:pic>
      <p:pic>
        <p:nvPicPr>
          <p:cNvPr id="209" name="Shape 209"/>
          <p:cNvPicPr preferRelativeResize="0"/>
          <p:nvPr/>
        </p:nvPicPr>
        <p:blipFill>
          <a:blip r:embed="rId6">
            <a:alphaModFix/>
          </a:blip>
          <a:stretch>
            <a:fillRect/>
          </a:stretch>
        </p:blipFill>
        <p:spPr>
          <a:xfrm>
            <a:off x="3979822" y="1067525"/>
            <a:ext cx="1081355" cy="1761552"/>
          </a:xfrm>
          <a:prstGeom prst="rect">
            <a:avLst/>
          </a:prstGeom>
          <a:noFill/>
          <a:ln>
            <a:noFill/>
          </a:ln>
        </p:spPr>
      </p:pic>
      <p:pic>
        <p:nvPicPr>
          <p:cNvPr id="210" name="Shape 210"/>
          <p:cNvPicPr preferRelativeResize="0"/>
          <p:nvPr/>
        </p:nvPicPr>
        <p:blipFill>
          <a:blip r:embed="rId7">
            <a:alphaModFix/>
          </a:blip>
          <a:stretch>
            <a:fillRect/>
          </a:stretch>
        </p:blipFill>
        <p:spPr>
          <a:xfrm>
            <a:off x="7427461" y="1514100"/>
            <a:ext cx="1320678" cy="1236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2800"/>
              <a:t>Summarizing </a:t>
            </a:r>
            <a:endParaRPr sz="2800"/>
          </a:p>
        </p:txBody>
      </p:sp>
      <p:sp>
        <p:nvSpPr>
          <p:cNvPr id="216" name="Shape 216"/>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Building a robust system for micro-payments which is Decentralized and transparent and is also interoperable with different clients.</a:t>
            </a:r>
            <a:endParaRPr sz="1800"/>
          </a:p>
          <a:p>
            <a:pPr marL="0" lvl="0" indent="0">
              <a:spcBef>
                <a:spcPts val="1600"/>
              </a:spcBef>
              <a:spcAft>
                <a:spcPts val="1600"/>
              </a:spcAft>
              <a:buNone/>
            </a:pPr>
            <a:endParaRPr sz="1800"/>
          </a:p>
        </p:txBody>
      </p:sp>
      <p:sp>
        <p:nvSpPr>
          <p:cNvPr id="217" name="Shape 217"/>
          <p:cNvSpPr txBox="1">
            <a:spLocks noGrp="1"/>
          </p:cNvSpPr>
          <p:nvPr>
            <p:ph type="title"/>
          </p:nvPr>
        </p:nvSpPr>
        <p:spPr>
          <a:xfrm>
            <a:off x="4337500" y="514150"/>
            <a:ext cx="3753900" cy="9621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Seamless Peer to Peer</a:t>
            </a:r>
            <a:endParaRPr/>
          </a:p>
          <a:p>
            <a:pPr marL="0" lvl="0" indent="0" algn="ctr" rtl="0">
              <a:spcBef>
                <a:spcPts val="0"/>
              </a:spcBef>
              <a:spcAft>
                <a:spcPts val="0"/>
              </a:spcAft>
              <a:buNone/>
            </a:pPr>
            <a:r>
              <a:rPr lang="en"/>
              <a:t>Micro-payments</a:t>
            </a:r>
            <a:endParaRPr/>
          </a:p>
        </p:txBody>
      </p:sp>
      <p:cxnSp>
        <p:nvCxnSpPr>
          <p:cNvPr id="218" name="Shape 218"/>
          <p:cNvCxnSpPr>
            <a:stCxn id="217" idx="2"/>
            <a:endCxn id="219" idx="0"/>
          </p:cNvCxnSpPr>
          <p:nvPr/>
        </p:nvCxnSpPr>
        <p:spPr>
          <a:xfrm>
            <a:off x="6214450" y="1476250"/>
            <a:ext cx="0" cy="614400"/>
          </a:xfrm>
          <a:prstGeom prst="straightConnector1">
            <a:avLst/>
          </a:prstGeom>
          <a:noFill/>
          <a:ln w="9525" cap="flat" cmpd="sng">
            <a:solidFill>
              <a:schemeClr val="dk2"/>
            </a:solidFill>
            <a:prstDash val="solid"/>
            <a:round/>
            <a:headEnd type="none" w="med" len="med"/>
            <a:tailEnd type="none" w="med" len="med"/>
          </a:ln>
        </p:spPr>
      </p:cxnSp>
      <p:sp>
        <p:nvSpPr>
          <p:cNvPr id="219" name="Shape 219"/>
          <p:cNvSpPr txBox="1">
            <a:spLocks noGrp="1"/>
          </p:cNvSpPr>
          <p:nvPr>
            <p:ph type="title"/>
          </p:nvPr>
        </p:nvSpPr>
        <p:spPr>
          <a:xfrm>
            <a:off x="4337500" y="2090676"/>
            <a:ext cx="3753900" cy="9621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Decentralized shared responsibility Model</a:t>
            </a:r>
            <a:endParaRPr/>
          </a:p>
        </p:txBody>
      </p:sp>
      <p:cxnSp>
        <p:nvCxnSpPr>
          <p:cNvPr id="220" name="Shape 220"/>
          <p:cNvCxnSpPr>
            <a:stCxn id="219" idx="2"/>
            <a:endCxn id="221" idx="0"/>
          </p:cNvCxnSpPr>
          <p:nvPr/>
        </p:nvCxnSpPr>
        <p:spPr>
          <a:xfrm>
            <a:off x="6214450" y="3052776"/>
            <a:ext cx="0" cy="614400"/>
          </a:xfrm>
          <a:prstGeom prst="straightConnector1">
            <a:avLst/>
          </a:prstGeom>
          <a:noFill/>
          <a:ln w="9525" cap="flat" cmpd="sng">
            <a:solidFill>
              <a:schemeClr val="dk2"/>
            </a:solidFill>
            <a:prstDash val="solid"/>
            <a:round/>
            <a:headEnd type="none" w="med" len="med"/>
            <a:tailEnd type="none" w="med" len="med"/>
          </a:ln>
        </p:spPr>
      </p:cxnSp>
      <p:sp>
        <p:nvSpPr>
          <p:cNvPr id="221" name="Shape 221"/>
          <p:cNvSpPr txBox="1">
            <a:spLocks noGrp="1"/>
          </p:cNvSpPr>
          <p:nvPr>
            <p:ph type="title"/>
          </p:nvPr>
        </p:nvSpPr>
        <p:spPr>
          <a:xfrm>
            <a:off x="4337501" y="3667157"/>
            <a:ext cx="3753900" cy="962100"/>
          </a:xfrm>
          <a:prstGeom prst="rect">
            <a:avLst/>
          </a:prstGeom>
          <a:solidFill>
            <a:schemeClr val="accent1"/>
          </a:solidFill>
        </p:spPr>
        <p:txBody>
          <a:bodyPr spcFirstLastPara="1" wrap="square" lIns="91425" tIns="91425" rIns="91425" bIns="91425" anchor="ctr" anchorCtr="0">
            <a:noAutofit/>
          </a:bodyPr>
          <a:lstStyle/>
          <a:p>
            <a:pPr marL="457200" lvl="0" indent="0" algn="l" rtl="0">
              <a:spcBef>
                <a:spcPts val="0"/>
              </a:spcBef>
              <a:spcAft>
                <a:spcPts val="0"/>
              </a:spcAft>
              <a:buNone/>
            </a:pPr>
            <a:r>
              <a:rPr lang="en"/>
              <a:t>Remote Access with feature phones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292000" y="1654938"/>
            <a:ext cx="3687300" cy="1012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Demo </a:t>
            </a:r>
            <a:endParaRPr/>
          </a:p>
        </p:txBody>
      </p:sp>
      <p:sp>
        <p:nvSpPr>
          <p:cNvPr id="227" name="Shape 227"/>
          <p:cNvSpPr txBox="1"/>
          <p:nvPr/>
        </p:nvSpPr>
        <p:spPr>
          <a:xfrm>
            <a:off x="292000" y="2603975"/>
            <a:ext cx="6780600" cy="59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solidFill>
                  <a:srgbClr val="FFFFFF"/>
                </a:solidFill>
              </a:rPr>
              <a:t>Demo video is attached with the submission</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b="1"/>
              <a:t>Objectives</a:t>
            </a:r>
            <a:endParaRPr b="1"/>
          </a:p>
        </p:txBody>
      </p:sp>
      <p:sp>
        <p:nvSpPr>
          <p:cNvPr id="82" name="Shape 82"/>
          <p:cNvSpPr txBox="1">
            <a:spLocks noGrp="1"/>
          </p:cNvSpPr>
          <p:nvPr>
            <p:ph type="body" idx="1"/>
          </p:nvPr>
        </p:nvSpPr>
        <p:spPr>
          <a:xfrm>
            <a:off x="471900" y="1941675"/>
            <a:ext cx="8476800" cy="2941800"/>
          </a:xfrm>
          <a:prstGeom prst="rect">
            <a:avLst/>
          </a:prstGeom>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800"/>
              <a:t>1.The primary aim of this proposal is to advocate for a </a:t>
            </a:r>
            <a:r>
              <a:rPr lang="en" sz="1800" b="1"/>
              <a:t>democratized platform</a:t>
            </a:r>
            <a:r>
              <a:rPr lang="en" sz="1800"/>
              <a:t> for money lending thereby people can benefit without paying for intermediaries.</a:t>
            </a:r>
            <a:endParaRPr sz="1800"/>
          </a:p>
          <a:p>
            <a:pPr marL="0" lvl="0" indent="0" rtl="0">
              <a:lnSpc>
                <a:spcPct val="100000"/>
              </a:lnSpc>
              <a:spcBef>
                <a:spcPts val="1600"/>
              </a:spcBef>
              <a:spcAft>
                <a:spcPts val="0"/>
              </a:spcAft>
              <a:buNone/>
            </a:pPr>
            <a:r>
              <a:rPr lang="en" sz="1800"/>
              <a:t>2.A peer-to-peer transaction system where lenders can directly send their money to borrowers. </a:t>
            </a:r>
            <a:endParaRPr sz="1800"/>
          </a:p>
          <a:p>
            <a:pPr marL="0" lvl="0" indent="0" rtl="0">
              <a:lnSpc>
                <a:spcPct val="100000"/>
              </a:lnSpc>
              <a:spcBef>
                <a:spcPts val="1600"/>
              </a:spcBef>
              <a:spcAft>
                <a:spcPts val="0"/>
              </a:spcAft>
              <a:buNone/>
            </a:pPr>
            <a:r>
              <a:rPr lang="en" sz="1800"/>
              <a:t>3. A Free open Marketplace where lenders state their proposal and borrowers can find the deal of their choice, thereby creating a healthy ecosystem for trading with no unfair practices</a:t>
            </a:r>
            <a:endParaRPr sz="1800"/>
          </a:p>
          <a:p>
            <a:pPr marL="0" lvl="0" indent="457200" rtl="0">
              <a:lnSpc>
                <a:spcPct val="100000"/>
              </a:lnSpc>
              <a:spcBef>
                <a:spcPts val="0"/>
              </a:spcBef>
              <a:spcAft>
                <a:spcPts val="0"/>
              </a:spcAft>
              <a:buNone/>
            </a:pPr>
            <a:endParaRPr sz="18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b="1"/>
              <a:t>Objectives</a:t>
            </a:r>
            <a:endParaRPr b="1"/>
          </a:p>
        </p:txBody>
      </p:sp>
      <p:sp>
        <p:nvSpPr>
          <p:cNvPr id="88" name="Shape 88"/>
          <p:cNvSpPr txBox="1">
            <a:spLocks noGrp="1"/>
          </p:cNvSpPr>
          <p:nvPr>
            <p:ph type="body" idx="1"/>
          </p:nvPr>
        </p:nvSpPr>
        <p:spPr>
          <a:xfrm>
            <a:off x="471900" y="1919075"/>
            <a:ext cx="8476800" cy="3145200"/>
          </a:xfrm>
          <a:prstGeom prst="rect">
            <a:avLst/>
          </a:prstGeom>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a:t>4.Transactions and Credit History will be logged appropriately in the digital ledger thereby providing full visibility for both the parties involved</a:t>
            </a:r>
            <a:endParaRPr sz="1800"/>
          </a:p>
          <a:p>
            <a:pPr marL="0" lvl="0" indent="0" rtl="0">
              <a:lnSpc>
                <a:spcPct val="115000"/>
              </a:lnSpc>
              <a:spcBef>
                <a:spcPts val="1600"/>
              </a:spcBef>
              <a:spcAft>
                <a:spcPts val="0"/>
              </a:spcAft>
              <a:buNone/>
            </a:pPr>
            <a:r>
              <a:rPr lang="en" sz="1800"/>
              <a:t>5.Borrowers from remote villages can access the platform from their Feature Phones thereby breaking down the reliability of Smart Phones, as the platform can be invoked as a service from SMS, and gather access to the Open Market</a:t>
            </a:r>
            <a:endParaRPr sz="1800"/>
          </a:p>
          <a:p>
            <a:pPr marL="0" lvl="0" indent="0" rtl="0">
              <a:lnSpc>
                <a:spcPct val="115000"/>
              </a:lnSpc>
              <a:spcBef>
                <a:spcPts val="1600"/>
              </a:spcBef>
              <a:spcAft>
                <a:spcPts val="1600"/>
              </a:spcAft>
              <a:buNone/>
            </a:pPr>
            <a:r>
              <a:rPr lang="en" sz="1800"/>
              <a:t>6.A complete visibility on the borrowers track record and their validators (or backers) who have issued previous loans to them and carried out transactions successfully.</a:t>
            </a:r>
            <a:endParaRPr sz="18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Shape 93"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94" name="Shape 94"/>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b="1">
                <a:solidFill>
                  <a:schemeClr val="lt1"/>
                </a:solidFill>
              </a:rPr>
              <a:t>Problem statement, solved!</a:t>
            </a:r>
            <a:endParaRPr b="1">
              <a:solidFill>
                <a:schemeClr val="lt1"/>
              </a:solidFill>
            </a:endParaRPr>
          </a:p>
        </p:txBody>
      </p:sp>
      <p:sp>
        <p:nvSpPr>
          <p:cNvPr id="95" name="Shape 95"/>
          <p:cNvSpPr txBox="1">
            <a:spLocks noGrp="1"/>
          </p:cNvSpPr>
          <p:nvPr>
            <p:ph type="body" idx="2"/>
          </p:nvPr>
        </p:nvSpPr>
        <p:spPr>
          <a:xfrm>
            <a:off x="4852871" y="724200"/>
            <a:ext cx="3837000" cy="3695100"/>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en" sz="2400"/>
              <a:t>Our business suite includes Ethereum Blockchain which logs all the transactions and creates a healthy ecosystem of Micro lending platform for anyone and everyone.  </a:t>
            </a:r>
            <a:endParaRPr sz="24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b="1"/>
              <a:t>Why us?</a:t>
            </a:r>
            <a:endParaRPr b="1"/>
          </a:p>
        </p:txBody>
      </p:sp>
      <p:sp>
        <p:nvSpPr>
          <p:cNvPr id="101" name="Shape 101"/>
          <p:cNvSpPr txBox="1">
            <a:spLocks noGrp="1"/>
          </p:cNvSpPr>
          <p:nvPr>
            <p:ph type="body" idx="1"/>
          </p:nvPr>
        </p:nvSpPr>
        <p:spPr>
          <a:xfrm>
            <a:off x="399300" y="1733850"/>
            <a:ext cx="8345400" cy="2710200"/>
          </a:xfrm>
          <a:prstGeom prst="rect">
            <a:avLst/>
          </a:prstGeom>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a:t>We don’t just felicitate direct peer to peer transactions between borrowers and lenders but also tracks the journey of the money / value so that lenders can keep tabs on the money spent for various transactions.</a:t>
            </a:r>
            <a:endParaRPr sz="1800"/>
          </a:p>
          <a:p>
            <a:pPr marL="0" lvl="0" indent="0" rtl="0">
              <a:lnSpc>
                <a:spcPct val="115000"/>
              </a:lnSpc>
              <a:spcBef>
                <a:spcPts val="1600"/>
              </a:spcBef>
              <a:spcAft>
                <a:spcPts val="0"/>
              </a:spcAft>
              <a:buNone/>
            </a:pPr>
            <a:r>
              <a:rPr lang="en" sz="1800"/>
              <a:t>We don’t do formal background checks but rather the platform becomes the testament for the user requesting money with his previous clean record which builds trust intrinsically</a:t>
            </a:r>
            <a:endParaRPr sz="1800"/>
          </a:p>
          <a:p>
            <a:pPr marL="0" lvl="0" indent="0" rtl="0">
              <a:lnSpc>
                <a:spcPct val="115000"/>
              </a:lnSpc>
              <a:spcBef>
                <a:spcPts val="1600"/>
              </a:spcBef>
              <a:spcAft>
                <a:spcPts val="1600"/>
              </a:spcAft>
              <a:buNone/>
            </a:pPr>
            <a:r>
              <a:rPr lang="en" sz="1800"/>
              <a:t>Reward Lenders who also become validators by vouching for the borrowers, by splitting the Interest generated by the borrowers current loan, encouraging them to use our platform for Micro-Lending </a:t>
            </a:r>
            <a:endParaRPr sz="18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Shape 106"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107" name="Shape 107"/>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b="1">
                <a:solidFill>
                  <a:schemeClr val="lt1"/>
                </a:solidFill>
              </a:rPr>
              <a:t>3 Step</a:t>
            </a:r>
            <a:endParaRPr b="1">
              <a:solidFill>
                <a:schemeClr val="lt1"/>
              </a:solidFill>
            </a:endParaRPr>
          </a:p>
          <a:p>
            <a:pPr marL="0" lvl="0" indent="0">
              <a:spcBef>
                <a:spcPts val="0"/>
              </a:spcBef>
              <a:spcAft>
                <a:spcPts val="0"/>
              </a:spcAft>
              <a:buNone/>
            </a:pPr>
            <a:r>
              <a:rPr lang="en" b="1">
                <a:solidFill>
                  <a:schemeClr val="lt1"/>
                </a:solidFill>
              </a:rPr>
              <a:t>Loan Disbursal</a:t>
            </a:r>
            <a:endParaRPr b="1">
              <a:solidFill>
                <a:schemeClr val="lt1"/>
              </a:solidFill>
            </a:endParaRPr>
          </a:p>
          <a:p>
            <a:pPr marL="0" lvl="0" indent="0" rtl="0">
              <a:spcBef>
                <a:spcPts val="0"/>
              </a:spcBef>
              <a:spcAft>
                <a:spcPts val="0"/>
              </a:spcAft>
              <a:buNone/>
            </a:pPr>
            <a:endParaRPr b="1">
              <a:solidFill>
                <a:schemeClr val="lt1"/>
              </a:solidFill>
            </a:endParaRPr>
          </a:p>
        </p:txBody>
      </p:sp>
      <p:sp>
        <p:nvSpPr>
          <p:cNvPr id="108" name="Shape 10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81000" rtl="0">
              <a:spcBef>
                <a:spcPts val="0"/>
              </a:spcBef>
              <a:spcAft>
                <a:spcPts val="0"/>
              </a:spcAft>
              <a:buSzPts val="2400"/>
              <a:buAutoNum type="arabicPeriod"/>
            </a:pPr>
            <a:r>
              <a:rPr lang="en" sz="2400"/>
              <a:t>Sign up to the platform</a:t>
            </a:r>
            <a:endParaRPr sz="2400"/>
          </a:p>
          <a:p>
            <a:pPr marL="457200" lvl="0" indent="-381000" rtl="0">
              <a:spcBef>
                <a:spcPts val="0"/>
              </a:spcBef>
              <a:spcAft>
                <a:spcPts val="0"/>
              </a:spcAft>
              <a:buSzPts val="2400"/>
              <a:buAutoNum type="arabicPeriod"/>
            </a:pPr>
            <a:r>
              <a:rPr lang="en" sz="2400"/>
              <a:t>State your proposal and the amount required</a:t>
            </a:r>
            <a:endParaRPr sz="2400"/>
          </a:p>
          <a:p>
            <a:pPr marL="457200" lvl="0" indent="-381000" rtl="0">
              <a:spcBef>
                <a:spcPts val="0"/>
              </a:spcBef>
              <a:spcAft>
                <a:spcPts val="0"/>
              </a:spcAft>
              <a:buSzPts val="2400"/>
              <a:buAutoNum type="arabicPeriod"/>
            </a:pPr>
            <a:r>
              <a:rPr lang="en" sz="2400"/>
              <a:t>Sign the contract and get the money in your wallet </a:t>
            </a:r>
            <a:endParaRPr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b="1"/>
              <a:t>Decentralized Cross Platform Application</a:t>
            </a:r>
            <a:endParaRPr sz="3200" b="1"/>
          </a:p>
        </p:txBody>
      </p:sp>
      <p:sp>
        <p:nvSpPr>
          <p:cNvPr id="114" name="Shape 114"/>
          <p:cNvSpPr txBox="1"/>
          <p:nvPr/>
        </p:nvSpPr>
        <p:spPr>
          <a:xfrm>
            <a:off x="115450" y="800950"/>
            <a:ext cx="8826600" cy="40389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a:solidFill>
                  <a:schemeClr val="lt2"/>
                </a:solidFill>
                <a:latin typeface="Roboto"/>
                <a:ea typeface="Roboto"/>
                <a:cs typeface="Roboto"/>
                <a:sym typeface="Roboto"/>
              </a:rPr>
              <a:t>We have developed a decentralized cross platform application whose workflow is as as shown:</a:t>
            </a:r>
            <a:endParaRPr sz="1800">
              <a:solidFill>
                <a:schemeClr val="lt2"/>
              </a:solidFill>
              <a:latin typeface="Roboto"/>
              <a:ea typeface="Roboto"/>
              <a:cs typeface="Roboto"/>
              <a:sym typeface="Roboto"/>
            </a:endParaRPr>
          </a:p>
          <a:p>
            <a:pPr marL="457200" lvl="0" indent="-342900" rtl="0">
              <a:lnSpc>
                <a:spcPct val="115000"/>
              </a:lnSpc>
              <a:spcBef>
                <a:spcPts val="160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Lender and borrower sign up with their Aadhar Id and can start interacting seamlessly</a:t>
            </a:r>
            <a:endParaRPr sz="1800">
              <a:solidFill>
                <a:schemeClr val="lt2"/>
              </a:solidFill>
              <a:latin typeface="Roboto"/>
              <a:ea typeface="Roboto"/>
              <a:cs typeface="Roboto"/>
              <a:sym typeface="Roboto"/>
            </a:endParaRPr>
          </a:p>
          <a:p>
            <a:pPr marL="457200" lvl="0" indent="-342900" rtl="0">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The Marketplace is for lenders to look out for borrowers whose profile is listed along with the validators backing them who once transacted directly with them</a:t>
            </a:r>
            <a:endParaRPr sz="1800">
              <a:solidFill>
                <a:schemeClr val="lt2"/>
              </a:solidFill>
              <a:latin typeface="Roboto"/>
              <a:ea typeface="Roboto"/>
              <a:cs typeface="Roboto"/>
              <a:sym typeface="Roboto"/>
            </a:endParaRPr>
          </a:p>
          <a:p>
            <a:pPr marL="457200" lvl="0" indent="-342900" rtl="0">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The Lender will reach out to the Borrower and propose their norms, and upon consenting by both parties a digital contract will be signed and the tokens will be disbursed into the borrowers waller</a:t>
            </a:r>
            <a:endParaRPr sz="1800">
              <a:solidFill>
                <a:schemeClr val="lt2"/>
              </a:solidFill>
              <a:latin typeface="Roboto"/>
              <a:ea typeface="Roboto"/>
              <a:cs typeface="Roboto"/>
              <a:sym typeface="Roboto"/>
            </a:endParaRPr>
          </a:p>
          <a:p>
            <a:pPr marL="457200" lvl="0" indent="-342900" rtl="0">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The tokens can be any micro-currency running on top of Ethereum, also during rollouts exclusive currency backed by governments like LakshmiCoin or JIOCoin can be made the de-facto trading tokens.</a:t>
            </a:r>
            <a:endParaRPr sz="1800">
              <a:solidFill>
                <a:schemeClr val="lt2"/>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A86E8"/>
        </a:solid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b="1"/>
              <a:t>Architecture</a:t>
            </a:r>
            <a:endParaRPr sz="3200" b="1"/>
          </a:p>
        </p:txBody>
      </p:sp>
      <p:pic>
        <p:nvPicPr>
          <p:cNvPr id="120" name="Shape 120"/>
          <p:cNvPicPr preferRelativeResize="0"/>
          <p:nvPr/>
        </p:nvPicPr>
        <p:blipFill>
          <a:blip r:embed="rId3">
            <a:alphaModFix/>
          </a:blip>
          <a:stretch>
            <a:fillRect/>
          </a:stretch>
        </p:blipFill>
        <p:spPr>
          <a:xfrm>
            <a:off x="579850" y="771450"/>
            <a:ext cx="7692834" cy="4372051"/>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1192</Words>
  <PresentationFormat>On-screen Show (16:9)</PresentationFormat>
  <Paragraphs>97</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Roboto</vt:lpstr>
      <vt:lpstr>Material</vt:lpstr>
      <vt:lpstr>Alpha Alloy</vt:lpstr>
      <vt:lpstr>Vision Micro Lending Platform</vt:lpstr>
      <vt:lpstr>Objectives</vt:lpstr>
      <vt:lpstr>Objectives</vt:lpstr>
      <vt:lpstr>Problem statement, solved!</vt:lpstr>
      <vt:lpstr>Why us?</vt:lpstr>
      <vt:lpstr>3 Step Loan Disbursal </vt:lpstr>
      <vt:lpstr>Decentralized Cross Platform Application</vt:lpstr>
      <vt:lpstr>Architecture</vt:lpstr>
      <vt:lpstr>Architecture Explained</vt:lpstr>
      <vt:lpstr>Application Flow</vt:lpstr>
      <vt:lpstr>AlloyChain </vt:lpstr>
      <vt:lpstr>Smart Contract Architecture</vt:lpstr>
      <vt:lpstr>Smart Contract Explained</vt:lpstr>
      <vt:lpstr>Smart Contract Explained</vt:lpstr>
      <vt:lpstr>AI is in the house</vt:lpstr>
      <vt:lpstr>Request Loan</vt:lpstr>
      <vt:lpstr>MarketPlace for Lenders</vt:lpstr>
      <vt:lpstr>Transactions logged in Blockchain</vt:lpstr>
      <vt:lpstr>Highlights and Key Performance Indicators (KPI’S)</vt:lpstr>
      <vt:lpstr>Slide 21</vt:lpstr>
      <vt:lpstr>Summarizing </vt:lpstr>
      <vt:lpstr>Demo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Alpha Alloy</dc:title>
  <cp:lastModifiedBy>acer</cp:lastModifiedBy>
  <cp:revision>1</cp:revision>
  <dcterms:modified xsi:type="dcterms:W3CDTF">2018-06-08T03:47:20Z</dcterms:modified>
</cp:coreProperties>
</file>